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6" r:id="rId5"/>
    <p:sldId id="261" r:id="rId6"/>
    <p:sldId id="262" r:id="rId7"/>
    <p:sldId id="265" r:id="rId8"/>
    <p:sldId id="260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Energy Storage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2 February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1A86-CCAE-9F1E-4C21-53981368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Energy Storage Requirements:</a:t>
            </a:r>
            <a:br>
              <a:rPr lang="en-US" dirty="0"/>
            </a:br>
            <a:r>
              <a:rPr lang="en-US" dirty="0"/>
              <a:t>Types of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BE5A2-6E9F-5B42-02BB-2370E0FF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UPS vs fast circuit breaker studies (ESM F-1)</a:t>
            </a:r>
          </a:p>
          <a:p>
            <a:pPr lvl="1"/>
            <a:r>
              <a:rPr lang="en-US" dirty="0"/>
              <a:t>Trade-off use of UPS with slow circuit breakers against use of fast circuit breakers with minimal UPS.</a:t>
            </a:r>
          </a:p>
          <a:p>
            <a:r>
              <a:rPr lang="en-US" dirty="0"/>
              <a:t>Standby generator start simulations (ESM F-2)</a:t>
            </a:r>
          </a:p>
          <a:p>
            <a:pPr lvl="1"/>
            <a:r>
              <a:rPr lang="en-US" dirty="0"/>
              <a:t>Trade-off centralized energy storage with decentralized energy storage to provide power to loads after a generator set trips offline and before the standby generator comes online.</a:t>
            </a:r>
          </a:p>
          <a:p>
            <a:r>
              <a:rPr lang="en-US" dirty="0"/>
              <a:t>Reserve power studies (ESM F-2)</a:t>
            </a:r>
          </a:p>
          <a:p>
            <a:pPr lvl="1"/>
            <a:r>
              <a:rPr lang="en-US" dirty="0"/>
              <a:t>Study examines use of energy storage for cases where load exceeds online generation capacity and additional generation has not yet come online.</a:t>
            </a:r>
          </a:p>
          <a:p>
            <a:r>
              <a:rPr lang="en-US" dirty="0"/>
              <a:t>Dark ship start simulation (ESM F-2 and ESM F-3)</a:t>
            </a:r>
          </a:p>
          <a:p>
            <a:pPr lvl="1"/>
            <a:r>
              <a:rPr lang="en-US" dirty="0"/>
              <a:t>Determines if the system is capable of restarting following loss of all online generator sets, but before energy storage is depleted.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F4E0-05BC-9D7F-6575-96326199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6BA8-CFF3-16D2-564F-E26C6BB9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5E5B-97C9-88C8-C228-CF848728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7BD45-F7B7-C598-D9CE-FC778C39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5218-CF13-9B4B-DCFD-FE729A62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Energy Storage Requirements:</a:t>
            </a:r>
            <a:br>
              <a:rPr lang="en-US" dirty="0"/>
            </a:br>
            <a:r>
              <a:rPr lang="en-US" dirty="0"/>
              <a:t>Types of studies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C07A-4E0C-116A-0AA5-5BE0DD41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Load-leveling study (ESM-F4)</a:t>
            </a:r>
          </a:p>
          <a:p>
            <a:pPr lvl="1"/>
            <a:r>
              <a:rPr lang="en-US" dirty="0"/>
              <a:t>Examines support of sources (such as fuel cells) that are not capable of fast enough dynamic response to achieve power quality requirements.</a:t>
            </a:r>
          </a:p>
          <a:p>
            <a:pPr lvl="1"/>
            <a:r>
              <a:rPr lang="en-US" dirty="0"/>
              <a:t>Examines the benefit of enabling generator sets to operate near their power rating by providing power when the load temporarily exceeds generator set rated power.</a:t>
            </a:r>
          </a:p>
          <a:p>
            <a:pPr lvl="1"/>
            <a:r>
              <a:rPr lang="en-US" dirty="0"/>
              <a:t>Examines compensating for pulsed loads by providing the deviation (either sourcing or sinking) around the average power for the pulsed load.</a:t>
            </a:r>
          </a:p>
          <a:p>
            <a:r>
              <a:rPr lang="en-US" dirty="0"/>
              <a:t>Zonal and compartment survivability analysis (ESM-F5)</a:t>
            </a:r>
          </a:p>
          <a:p>
            <a:pPr lvl="1"/>
            <a:r>
              <a:rPr lang="en-US" dirty="0"/>
              <a:t>Examines sufficiency of energy storage to achieve zonal and compartment survivability</a:t>
            </a:r>
          </a:p>
          <a:p>
            <a:r>
              <a:rPr lang="en-US" dirty="0"/>
              <a:t>Endurance energy calculations (ESM-F5)</a:t>
            </a:r>
          </a:p>
          <a:p>
            <a:pPr lvl="1"/>
            <a:r>
              <a:rPr lang="en-US" dirty="0"/>
              <a:t>Calculated required power and energy of energy storage to achieve a specified endurance requirement.</a:t>
            </a:r>
          </a:p>
          <a:p>
            <a:pPr lvl="1"/>
            <a:r>
              <a:rPr lang="en-US" dirty="0"/>
              <a:t>Based on a variation of the methods in DPC 200-1 for calculation the endurance fuel requirements for a ship.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F89CA-C8E0-E40E-62CB-46BC5C83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5B54-CDC8-92B2-2036-8F831A66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3BC4-C9C2-AF52-A94D-3F99EF53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06030"/>
              </p:ext>
            </p:extLst>
          </p:nvPr>
        </p:nvGraphicFramePr>
        <p:xfrm>
          <a:off x="1234911" y="1690688"/>
          <a:ext cx="10118889" cy="3291840"/>
        </p:xfrm>
        <a:graphic>
          <a:graphicData uri="http://schemas.openxmlformats.org/drawingml/2006/table">
            <a:tbl>
              <a:tblPr/>
              <a:tblGrid>
                <a:gridCol w="7415794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components can comprise an Energy Storage subsystem?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functions can an energy storage subsystem provide?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considerations for centralized vs decentralized energy storage?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are the power and energy requirements for energy storage determined?	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BF393-A538-5620-3A16-5A6CAA07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911A-2B07-5A3B-E5D2-AB7AF0E4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EC987-552B-0FFD-E1AD-4D23888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3EC9-ED34-0D80-5096-3AF68426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components of an energy storage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B1BA-76AB-1178-AB8E-7DD8FC0B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69440" cy="4665661"/>
          </a:xfrm>
        </p:spPr>
        <p:txBody>
          <a:bodyPr>
            <a:normAutofit/>
          </a:bodyPr>
          <a:lstStyle/>
          <a:p>
            <a:r>
              <a:rPr lang="en-US" dirty="0"/>
              <a:t>Storge device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r>
              <a:rPr lang="en-US" dirty="0"/>
              <a:t>Flywheels</a:t>
            </a:r>
          </a:p>
          <a:p>
            <a:pPr lvl="1"/>
            <a:r>
              <a:rPr lang="en-US" dirty="0"/>
              <a:t>Supercapacitors</a:t>
            </a:r>
          </a:p>
          <a:p>
            <a:r>
              <a:rPr lang="en-US" dirty="0"/>
              <a:t>Power electronic converters</a:t>
            </a:r>
          </a:p>
          <a:p>
            <a:pPr lvl="1"/>
            <a:r>
              <a:rPr lang="en-US" dirty="0"/>
              <a:t>Charging Converter</a:t>
            </a:r>
          </a:p>
          <a:p>
            <a:pPr lvl="1"/>
            <a:r>
              <a:rPr lang="en-US" dirty="0"/>
              <a:t>Discharging Converter</a:t>
            </a:r>
          </a:p>
          <a:p>
            <a:pPr lvl="1"/>
            <a:r>
              <a:rPr lang="en-US" dirty="0"/>
              <a:t>Power Conditioning</a:t>
            </a:r>
          </a:p>
          <a:p>
            <a:r>
              <a:rPr lang="en-US" dirty="0"/>
              <a:t>Transfer Switch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0F16D-49D6-5861-FF5D-6F060207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D863C-19E9-9F71-0719-1A57AE07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25CCA5-4324-3AC5-A368-32DED217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C1FEE-B0D0-6BCF-19A6-AC087CAF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0" y="1417534"/>
            <a:ext cx="2425882" cy="4022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7CE5C-9308-C99C-6520-6A3D53A85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47" y="1970956"/>
            <a:ext cx="2808109" cy="31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7D7D-004C-4971-7CA3-BF140F85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 system architectures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20D1-A9FE-FEE6-C98B-13191F99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B12F-582E-6BCD-A64F-D7DDCBD9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2841-B144-7F09-D801-2BAC1F93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2B2A3-C021-260F-A867-574D5662A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6" y="1767611"/>
            <a:ext cx="4209685" cy="990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F7E05-BD68-3C96-4FF8-A4EF8ADD2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13" y="3291660"/>
            <a:ext cx="4209681" cy="990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45A22-75C6-18A0-56F2-8A0920F27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6" y="4984076"/>
            <a:ext cx="3858666" cy="1002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3CA18-2813-788A-CC3C-70C848E0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68" y="1875308"/>
            <a:ext cx="1195610" cy="2844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103AF9-5C19-6ABF-0554-61D616AF6B6B}"/>
              </a:ext>
            </a:extLst>
          </p:cNvPr>
          <p:cNvSpPr txBox="1"/>
          <p:nvPr/>
        </p:nvSpPr>
        <p:spPr>
          <a:xfrm>
            <a:off x="2372632" y="2758125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Standby 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8F17F-D896-6C7D-2705-A7FFB6991C21}"/>
              </a:ext>
            </a:extLst>
          </p:cNvPr>
          <p:cNvSpPr txBox="1"/>
          <p:nvPr/>
        </p:nvSpPr>
        <p:spPr>
          <a:xfrm>
            <a:off x="4175246" y="4350141"/>
            <a:ext cx="219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Line-interactive 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16CD3A-1F7E-66BB-D3E7-56BD0CFFD9DB}"/>
              </a:ext>
            </a:extLst>
          </p:cNvPr>
          <p:cNvSpPr txBox="1"/>
          <p:nvPr/>
        </p:nvSpPr>
        <p:spPr>
          <a:xfrm>
            <a:off x="1858637" y="5987018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conversion 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549013-AB1B-564E-71E3-E40D1EDF2A35}"/>
              </a:ext>
            </a:extLst>
          </p:cNvPr>
          <p:cNvSpPr txBox="1"/>
          <p:nvPr/>
        </p:nvSpPr>
        <p:spPr>
          <a:xfrm>
            <a:off x="8448488" y="4904927"/>
            <a:ext cx="243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Storage System</a:t>
            </a:r>
          </a:p>
        </p:txBody>
      </p:sp>
    </p:spTree>
    <p:extLst>
      <p:ext uri="{BB962C8B-B14F-4D97-AF65-F5344CB8AC3E}">
        <p14:creationId xmlns:p14="http://schemas.microsoft.com/office/powerpoint/2010/main" val="191656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A3C8-32B5-85B3-C975-0F3440CA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4DB8-641C-AE78-8074-2684DCCA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Discharge and charge rates</a:t>
            </a:r>
          </a:p>
          <a:p>
            <a:pPr lvl="1"/>
            <a:r>
              <a:rPr lang="en-US" dirty="0"/>
              <a:t>C-Rate:  1C is charge/discharge rate corresponding to fully charging or discharging in one hour.  2C is twice the 1C rate and roughly corresponds to fully charging or discharging in ½ hour.</a:t>
            </a:r>
          </a:p>
          <a:p>
            <a:pPr lvl="1"/>
            <a:r>
              <a:rPr lang="en-US" dirty="0"/>
              <a:t>Charging and discharging may have different C-Rates.</a:t>
            </a:r>
          </a:p>
          <a:p>
            <a:r>
              <a:rPr lang="en-US" dirty="0"/>
              <a:t>Rated energy capacity</a:t>
            </a:r>
          </a:p>
          <a:p>
            <a:pPr lvl="1"/>
            <a:r>
              <a:rPr lang="en-US" dirty="0"/>
              <a:t>Amount of electrical energy that can be provided by energy storage when new and when discharging at a specified C-Rate.</a:t>
            </a:r>
          </a:p>
          <a:p>
            <a:r>
              <a:rPr lang="en-US" dirty="0"/>
              <a:t>State of charge (SOC)</a:t>
            </a:r>
          </a:p>
          <a:p>
            <a:pPr lvl="1"/>
            <a:r>
              <a:rPr lang="en-US" dirty="0"/>
              <a:t>Fraction of the rated energy capacity that the energy storage can provide.   Fully charged has a SOC of 1.0; Fully discharged has a SOC of 0</a:t>
            </a:r>
          </a:p>
          <a:p>
            <a:r>
              <a:rPr lang="en-US" dirty="0"/>
              <a:t>State of health (SOH)</a:t>
            </a:r>
          </a:p>
          <a:p>
            <a:pPr lvl="1"/>
            <a:r>
              <a:rPr lang="en-US" dirty="0"/>
              <a:t>Fraction of the life remaining before energy storage has reached its end of life.</a:t>
            </a:r>
          </a:p>
          <a:p>
            <a:pPr lvl="1"/>
            <a:r>
              <a:rPr lang="en-US" dirty="0"/>
              <a:t>End of life is usually defined when the actual energy capacity has degraded to a specified (typically 80%) percentage of the rated energy capacity.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CC006-6A7F-B7CB-0D82-7C524E5D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8DB8-F4A3-A86B-9F4B-B38A6D0F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FA83-5EAC-3318-5B7C-4F947F4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E398-478E-8AD6-3473-9822F905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9674-7846-0749-2FE0-AB327002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Reconfiguration time (t1)</a:t>
            </a:r>
          </a:p>
          <a:p>
            <a:pPr lvl="1"/>
            <a:r>
              <a:rPr lang="en-US" dirty="0"/>
              <a:t>Maximum time to reconfigure the electrical distribution system or to clear faults without bringing on additional generation capacity.</a:t>
            </a:r>
          </a:p>
          <a:p>
            <a:pPr lvl="1"/>
            <a:r>
              <a:rPr lang="en-US" dirty="0"/>
              <a:t>Corresponds to the maximum time that a load could experience power quality outside of steady-state interface requirements due to circuit breakers clearing faults, or transients from circuit breakers changing the configuration of the electrical distribution system</a:t>
            </a:r>
          </a:p>
          <a:p>
            <a:pPr lvl="1"/>
            <a:r>
              <a:rPr lang="en-US" dirty="0"/>
              <a:t>Usually less than 2 seconds; depends on technology implemented in circuit breakers and other circuit protection components</a:t>
            </a:r>
          </a:p>
          <a:p>
            <a:r>
              <a:rPr lang="en-US" dirty="0"/>
              <a:t>Generator start time (t2)</a:t>
            </a:r>
          </a:p>
          <a:p>
            <a:pPr lvl="1"/>
            <a:r>
              <a:rPr lang="en-US" dirty="0"/>
              <a:t>Maximum time to bring the slowest standby generator set online</a:t>
            </a:r>
          </a:p>
          <a:p>
            <a:pPr lvl="1"/>
            <a:r>
              <a:rPr lang="en-US" dirty="0"/>
              <a:t>Usually between 10 seconds and 5 minutes.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719B6-38A4-A54E-6ADD-984754F9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4D7B-2A5A-1879-7FCF-4504588F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99053-7343-454C-E233-5B17C6BB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41AF-12E1-7F19-79A7-FA43A419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44AE-84D9-63A6-984C-10873B77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Zonal survivability</a:t>
            </a:r>
          </a:p>
          <a:p>
            <a:pPr lvl="1"/>
            <a:r>
              <a:rPr lang="en-US" dirty="0"/>
              <a:t>Zonal survivability is achieved if damage to one or two adjacent zones does not result in service interruptions in undamaged zones.</a:t>
            </a:r>
          </a:p>
          <a:p>
            <a:r>
              <a:rPr lang="en-US" dirty="0"/>
              <a:t>Compartment survivability</a:t>
            </a:r>
          </a:p>
          <a:p>
            <a:pPr lvl="1"/>
            <a:r>
              <a:rPr lang="en-US" dirty="0"/>
              <a:t>Compartment survivability incorporates provisions to quickly recover electrical power to undamaged critical loads in damaged zones that can be energized safely.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C94F-33EE-5BDD-04B6-FE89AC83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61DD-9FF5-8697-C071-6DB24B6E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D2B1-3776-A642-4A06-E78920B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6E96-7451-E68C-D4D0-EF3E9193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5366-F55E-0EA7-6A8F-42AAA9D0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ESM-F1: Provide power of requisite power quality to loads during short term power disruptions of up to the reconfiguration time (t1).</a:t>
            </a:r>
          </a:p>
          <a:p>
            <a:r>
              <a:rPr lang="en-US" dirty="0"/>
              <a:t>ESM-F2: Provide power of requisite power quality to loads during power disruptions of up to the generator start time (t2).</a:t>
            </a:r>
          </a:p>
          <a:p>
            <a:r>
              <a:rPr lang="en-US" dirty="0"/>
              <a:t>ESM-F3: Provide power for the emergency starting of generator sets.</a:t>
            </a:r>
          </a:p>
          <a:p>
            <a:r>
              <a:rPr lang="en-US" dirty="0"/>
              <a:t>ESM-F4: Provide load leveling for pulsed loads, generator sets with slow dynamics, and generator sets operating near their capacity.</a:t>
            </a:r>
          </a:p>
          <a:p>
            <a:r>
              <a:rPr lang="en-US" dirty="0"/>
              <a:t>ESM-F5: Provide primary power with or without other generator sets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89FB-1AA3-A59F-583A-9AB2FB7C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5A49-0195-D611-9110-D334A266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605-9018-7C52-E81A-FC884E6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33D6-CC78-8752-6F74-5DA38416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vs Decentralized energy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45C8-7DEB-C9A4-0371-D2C848A7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Energy Storage</a:t>
            </a:r>
          </a:p>
          <a:p>
            <a:pPr lvl="1"/>
            <a:r>
              <a:rPr lang="en-US" dirty="0"/>
              <a:t>Generally connected to the main power generation and distribution bus.</a:t>
            </a:r>
          </a:p>
          <a:p>
            <a:pPr lvl="1"/>
            <a:r>
              <a:rPr lang="en-US" dirty="0"/>
              <a:t>Serves many loads.</a:t>
            </a:r>
          </a:p>
          <a:p>
            <a:pPr lvl="1"/>
            <a:r>
              <a:rPr lang="en-US" dirty="0"/>
              <a:t>Can fulfill ESM-F2, ESM-F4, ESM-F5, and possibly ESM-F3.</a:t>
            </a:r>
          </a:p>
          <a:p>
            <a:pPr lvl="1"/>
            <a:r>
              <a:rPr lang="en-US" dirty="0"/>
              <a:t>Usually configured as an energy storage system.</a:t>
            </a:r>
          </a:p>
          <a:p>
            <a:r>
              <a:rPr lang="en-US" dirty="0"/>
              <a:t>Decentralized Energy Storage</a:t>
            </a:r>
          </a:p>
          <a:p>
            <a:pPr lvl="1"/>
            <a:r>
              <a:rPr lang="en-US" dirty="0"/>
              <a:t>Serves only a few loads.</a:t>
            </a:r>
          </a:p>
          <a:p>
            <a:pPr lvl="1"/>
            <a:r>
              <a:rPr lang="en-US" dirty="0"/>
              <a:t>Can fulfill ESM-F1, ESM-F2, ESM-F3 and some applications of ESM-F4.</a:t>
            </a:r>
          </a:p>
          <a:p>
            <a:pPr lvl="1"/>
            <a:r>
              <a:rPr lang="en-US" dirty="0"/>
              <a:t>Usually configured </a:t>
            </a:r>
            <a:r>
              <a:rPr lang="en-US"/>
              <a:t>as an </a:t>
            </a:r>
            <a:r>
              <a:rPr lang="en-US" dirty="0"/>
              <a:t>UPS.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12D34-9A0C-8E55-5667-BA66DABC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256D3-0DF0-A98A-4159-8AEBAA28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EBDA-4509-512F-544B-7D2BD616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01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1070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1_Office Theme</vt:lpstr>
      <vt:lpstr>Energy Storage Shipboard Power System Fundamentals  Revision of 2 February 2026</vt:lpstr>
      <vt:lpstr>Essential Questions</vt:lpstr>
      <vt:lpstr>Possible components of an energy storage subsystem</vt:lpstr>
      <vt:lpstr>Energy storage system architectures</vt:lpstr>
      <vt:lpstr>Definitions</vt:lpstr>
      <vt:lpstr>Definitions (continued)</vt:lpstr>
      <vt:lpstr>Definitions (continued)</vt:lpstr>
      <vt:lpstr>Energy Storage Functions</vt:lpstr>
      <vt:lpstr>Centralized vs Decentralized energy storage</vt:lpstr>
      <vt:lpstr>Determining Energy Storage Requirements: Types of studies</vt:lpstr>
      <vt:lpstr>Determining Energy Storage Requirements: Types of studies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Storage</dc:title>
  <dc:creator>Norbert Doerry</dc:creator>
  <cp:lastModifiedBy>Norbert Doerry</cp:lastModifiedBy>
  <cp:revision>93</cp:revision>
  <dcterms:created xsi:type="dcterms:W3CDTF">2025-04-03T12:58:23Z</dcterms:created>
  <dcterms:modified xsi:type="dcterms:W3CDTF">2026-02-02T11:08:14Z</dcterms:modified>
</cp:coreProperties>
</file>